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8" r:id="rId3"/>
    <p:sldMasterId id="2147483693" r:id="rId4"/>
    <p:sldMasterId id="2147483708" r:id="rId5"/>
    <p:sldMasterId id="2147483723" r:id="rId6"/>
  </p:sldMasterIdLst>
  <p:notesMasterIdLst>
    <p:notesMasterId r:id="rId24"/>
  </p:notesMasterIdLst>
  <p:sldIdLst>
    <p:sldId id="257" r:id="rId7"/>
    <p:sldId id="272" r:id="rId8"/>
    <p:sldId id="259" r:id="rId9"/>
    <p:sldId id="280" r:id="rId10"/>
    <p:sldId id="258" r:id="rId11"/>
    <p:sldId id="282" r:id="rId12"/>
    <p:sldId id="273" r:id="rId13"/>
    <p:sldId id="261" r:id="rId14"/>
    <p:sldId id="268" r:id="rId15"/>
    <p:sldId id="274" r:id="rId16"/>
    <p:sldId id="277" r:id="rId17"/>
    <p:sldId id="283" r:id="rId18"/>
    <p:sldId id="285" r:id="rId19"/>
    <p:sldId id="286" r:id="rId20"/>
    <p:sldId id="287" r:id="rId21"/>
    <p:sldId id="28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FE1"/>
    <a:srgbClr val="8949E7"/>
    <a:srgbClr val="BF4EE2"/>
    <a:srgbClr val="BB15AF"/>
    <a:srgbClr val="F9136B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129" autoAdjust="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B2D5B-FFFF-4B21-A0D4-EE3D8C19E4D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BB91-93ED-4BFB-B93E-975E8D25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4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6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37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2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54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05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641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540b6adc3_2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540b6adc3_2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0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2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9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8965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23836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599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8740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1492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8157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0423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5386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4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73693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6530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43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54467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590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594356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609000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3103300" y="3742200"/>
            <a:ext cx="3856000" cy="2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059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08603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5491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20731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80228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6625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35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8651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2735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452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0717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2189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5911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43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28539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89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594356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609000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3103300" y="3742200"/>
            <a:ext cx="3856000" cy="2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5240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88907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7678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77049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8686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6297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90023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8789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58765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39691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43070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598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160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43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33297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594356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609000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3103300" y="3742200"/>
            <a:ext cx="3856000" cy="2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2662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06371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736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660517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17301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8327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598058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7658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30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73066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22953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4744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517803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43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822831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49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594356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609000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3103300" y="3742200"/>
            <a:ext cx="3856000" cy="2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8573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70070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727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653107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363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24105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08088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45751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66732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44016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3822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017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9179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43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78823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91600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62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594356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609000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3103300" y="3742200"/>
            <a:ext cx="3856000" cy="2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830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5858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0693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867" kern="0">
                <a:solidFill>
                  <a:srgbClr val="000000"/>
                </a:solidFill>
                <a:cs typeface="Arial"/>
                <a:sym typeface="Arial"/>
              </a:rPr>
              <a:t>         </a:t>
            </a: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2732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B339A-178B-4169-8A69-C9D2EF8D7CD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A8C7F-5E91-4EB9-A09B-9452AB47F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87732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790842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756484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9367692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186410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ckground titl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entagon 1"/>
          <p:cNvSpPr/>
          <p:nvPr/>
        </p:nvSpPr>
        <p:spPr>
          <a:xfrm>
            <a:off x="506438" y="1547315"/>
            <a:ext cx="7955174" cy="3763370"/>
          </a:xfrm>
          <a:prstGeom prst="homePlate">
            <a:avLst/>
          </a:prstGeom>
          <a:solidFill>
            <a:srgbClr val="BB15AF">
              <a:alpha val="35000"/>
            </a:srgbClr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438" y="2206358"/>
            <a:ext cx="7244860" cy="2677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2400" dirty="0" err="1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Fak</a:t>
            </a: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ültə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 və İdarəetmə</a:t>
            </a:r>
            <a:b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İxtisas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İnformasiya texnologiyaları</a:t>
            </a:r>
            <a: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Qrup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№ 685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.18</a:t>
            </a:r>
            <a: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Tələbə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az-Latn-AZ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İbrahimova Aytac</a:t>
            </a:r>
            <a: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/>
            </a:r>
            <a:br>
              <a:rPr lang="az-Latn-AZ" sz="24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</a:br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Müəllimə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Əsgərova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Bahar</a:t>
            </a:r>
            <a:endParaRPr lang="az-Latn-AZ" sz="2400" dirty="0" smtClean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ahnschrift SemiBold" panose="020B0502040204020203" pitchFamily="34" charset="0"/>
            </a:endParaRPr>
          </a:p>
          <a:p>
            <a:r>
              <a:rPr lang="az-Latn-AZ" sz="2400" dirty="0" smtClean="0">
                <a:solidFill>
                  <a:srgbClr val="00206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Mövzu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Ağacvarı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strukturlar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onların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növləri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məntiqi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və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fiziki</a:t>
            </a:r>
            <a:r>
              <a:rPr lang="en-US" sz="2400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" panose="020B0502040204020203" pitchFamily="34" charset="0"/>
              </a:rPr>
              <a:t>strukturları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71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6314243" cy="6858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8189" y="546507"/>
            <a:ext cx="6473503" cy="5291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64583" y="773901"/>
            <a:ext cx="190494" cy="4561467"/>
          </a:xfrm>
          <a:prstGeom prst="rect">
            <a:avLst/>
          </a:prstGeom>
          <a:solidFill>
            <a:srgbClr val="BF4EE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902" y="773901"/>
            <a:ext cx="64972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ğac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lar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qeydlər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yarpaq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larda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saxlanılır.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ök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ğacın </a:t>
            </a: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aşlanğıc nöqtəsi</a:t>
            </a:r>
            <a:r>
              <a:rPr lang="en-US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Düyümdəki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uşaqların maksimum sayına ağacın əmri deyilir. İstədiyiniz qeydə çatmaq üçün tələb olunan giriş əməliyyatlarının sayına dərinlik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(depth)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deyilir. Bəzi ağaclarda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sıra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hər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düyümdə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eynidır və dərinlik hər qeyd üçün eynidır. Bu tip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quruluşun olduğu ağaca balanslaşdırılmış ağac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deyilir. Digər ağaclarda bir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düyümdə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müxtəlif sayda uşaq olur və fərqli qeydlər fərqli 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dərinliklərdə olur. </a:t>
            </a:r>
            <a:r>
              <a:rPr lang="az-Latn-AZ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 vəziyyətdə ağacın balanssız və ya asimmetrik bir quruluşa sahib olduğu deyilir</a:t>
            </a:r>
            <a:r>
              <a:rPr lang="az-Latn-AZ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az-Latn-AZ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evron 2"/>
          <p:cNvSpPr/>
          <p:nvPr/>
        </p:nvSpPr>
        <p:spPr>
          <a:xfrm>
            <a:off x="0" y="660102"/>
            <a:ext cx="496034" cy="1233715"/>
          </a:xfrm>
          <a:prstGeom prst="chevron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r="33714"/>
          <a:stretch/>
        </p:blipFill>
        <p:spPr>
          <a:xfrm flipV="1">
            <a:off x="7978720" y="0"/>
            <a:ext cx="3832280" cy="58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9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29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9101" y="589687"/>
            <a:ext cx="4476750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az-Latn-AZ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raktik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ağacda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minlərlə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milyonlarla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milyardlarla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düyüm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uşaq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yarpaq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qeyd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bilər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</a:t>
            </a:r>
            <a:r>
              <a:rPr lang="az-Latn-AZ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Hər yarpaqda mütləq bir qeyd olmalı deyil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az-Latn-AZ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lakin 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yarı</a:t>
            </a:r>
            <a:r>
              <a:rPr lang="az-Latn-AZ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çoxu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qeyddən ibarətdir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Məlumatları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olmayan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yarpaq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null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adlanır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Burada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göstərilən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ağacların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ölçüdə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göstərilməsi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kifayət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qədər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sadədir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lakin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bəzi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böyük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məlumat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bazaları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quruluşu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aydın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şəkildə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təsvir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etmək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üçün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üç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ölçü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tələb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olunur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1" y="0"/>
            <a:ext cx="744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52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96" y="2146807"/>
            <a:ext cx="8082900" cy="2368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4610" y="0"/>
            <a:ext cx="106952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Kompüter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elmlərində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məşhur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strukturlarından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İkilik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Binary Tree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strukturudur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sürətli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axtarış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nizamlama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İkilik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axtarış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İkilik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Yığın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Binary Heaps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alqoritmlərindən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edilir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Qraflar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nəzəriyyəsində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İkilik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Ağaclar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istiqamətlənməmiş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qraflardır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İkilik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ağacların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düyümündə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parent node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çox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uşaq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child node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düyümü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sıfır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uşağı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düyümlər</a:t>
            </a:r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mümkündür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Sıfır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uşağı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düyümlərə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yarpaq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leaf)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deyilir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birinci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adlanır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06554" y="5112056"/>
            <a:ext cx="69558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Bu ağacın dərinliyi (</a:t>
            </a:r>
            <a:r>
              <a:rPr lang="tr-TR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depth</a:t>
            </a:r>
            <a:r>
              <a:rPr lang="tr-T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) 2-yə bərabərdir və hər səviyyənin (</a:t>
            </a:r>
            <a:r>
              <a:rPr lang="tr-TR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level</a:t>
            </a:r>
            <a:r>
              <a:rPr lang="tr-T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) nömrəsi yanında verilmişdir. 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093" y="40943"/>
            <a:ext cx="11191163" cy="20881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0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>
            <a:spLocks noGrp="1"/>
          </p:cNvSpPr>
          <p:nvPr>
            <p:ph type="ctrTitle"/>
          </p:nvPr>
        </p:nvSpPr>
        <p:spPr>
          <a:xfrm>
            <a:off x="0" y="1571805"/>
            <a:ext cx="10538800" cy="20240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Ikilik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 a</a:t>
            </a:r>
            <a:r>
              <a:rPr lang="az-Latn-AZ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ğ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acda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 </a:t>
            </a:r>
            <a:r>
              <a:rPr lang="tr-T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kökün solunda olan bütün ədədl kökdən kiçik, sağında duran bütün ədədlər isə kökdən böyük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olur</a:t>
            </a:r>
            <a:r>
              <a:rPr lang="tr-T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: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/>
            </a:r>
            <a:b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</a:br>
            <a:endParaRPr sz="2800" dirty="0"/>
          </a:p>
        </p:txBody>
      </p:sp>
      <p:sp>
        <p:nvSpPr>
          <p:cNvPr id="797" name="Google Shape;797;p43"/>
          <p:cNvSpPr/>
          <p:nvPr/>
        </p:nvSpPr>
        <p:spPr>
          <a:xfrm>
            <a:off x="1119116" y="1501254"/>
            <a:ext cx="4819489" cy="2034561"/>
          </a:xfrm>
          <a:prstGeom prst="rect">
            <a:avLst/>
          </a:prstGeom>
          <a:solidFill>
            <a:srgbClr val="7337D4">
              <a:alpha val="62310"/>
            </a:srgbClr>
          </a:solidFill>
          <a:ln w="19050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8" name="Google Shape;798;p43"/>
          <p:cNvSpPr/>
          <p:nvPr/>
        </p:nvSpPr>
        <p:spPr>
          <a:xfrm>
            <a:off x="6282468" y="1473958"/>
            <a:ext cx="4553854" cy="2047342"/>
          </a:xfrm>
          <a:prstGeom prst="rect">
            <a:avLst/>
          </a:prstGeom>
          <a:solidFill>
            <a:srgbClr val="00FFFF">
              <a:alpha val="45380"/>
            </a:srgbClr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9" name="Google Shape;799;p43"/>
          <p:cNvSpPr/>
          <p:nvPr/>
        </p:nvSpPr>
        <p:spPr>
          <a:xfrm>
            <a:off x="1119116" y="4049787"/>
            <a:ext cx="4790451" cy="1627682"/>
          </a:xfrm>
          <a:prstGeom prst="rect">
            <a:avLst/>
          </a:prstGeom>
          <a:solidFill>
            <a:srgbClr val="E613D5">
              <a:alpha val="35380"/>
            </a:srgbClr>
          </a:solidFill>
          <a:ln w="19050" cap="flat" cmpd="sng">
            <a:solidFill>
              <a:srgbClr val="E613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0" name="Google Shape;800;p43"/>
          <p:cNvSpPr/>
          <p:nvPr/>
        </p:nvSpPr>
        <p:spPr>
          <a:xfrm>
            <a:off x="6282459" y="4049787"/>
            <a:ext cx="4608454" cy="1600386"/>
          </a:xfrm>
          <a:prstGeom prst="rect">
            <a:avLst/>
          </a:prstGeom>
          <a:solidFill>
            <a:srgbClr val="10D6B6">
              <a:alpha val="70590"/>
            </a:srgbClr>
          </a:solidFill>
          <a:ln w="952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1" name="Google Shape;801;p43"/>
          <p:cNvSpPr/>
          <p:nvPr/>
        </p:nvSpPr>
        <p:spPr>
          <a:xfrm>
            <a:off x="3296903" y="2214721"/>
            <a:ext cx="341357" cy="342319"/>
          </a:xfrm>
          <a:custGeom>
            <a:avLst/>
            <a:gdLst/>
            <a:ahLst/>
            <a:cxnLst/>
            <a:rect l="l" t="t" r="r" b="b"/>
            <a:pathLst>
              <a:path w="10315" h="10343" extrusionOk="0">
                <a:moveTo>
                  <a:pt x="5102" y="670"/>
                </a:moveTo>
                <a:cubicBezTo>
                  <a:pt x="5604" y="670"/>
                  <a:pt x="6022" y="1088"/>
                  <a:pt x="6022" y="1562"/>
                </a:cubicBezTo>
                <a:cubicBezTo>
                  <a:pt x="6022" y="2063"/>
                  <a:pt x="5604" y="2481"/>
                  <a:pt x="5102" y="2481"/>
                </a:cubicBezTo>
                <a:cubicBezTo>
                  <a:pt x="4600" y="2481"/>
                  <a:pt x="4182" y="2063"/>
                  <a:pt x="4182" y="1562"/>
                </a:cubicBezTo>
                <a:cubicBezTo>
                  <a:pt x="4182" y="1088"/>
                  <a:pt x="4600" y="670"/>
                  <a:pt x="5102" y="670"/>
                </a:cubicBezTo>
                <a:close/>
                <a:moveTo>
                  <a:pt x="1757" y="1896"/>
                </a:moveTo>
                <a:cubicBezTo>
                  <a:pt x="2063" y="1896"/>
                  <a:pt x="2342" y="2175"/>
                  <a:pt x="2342" y="2481"/>
                </a:cubicBezTo>
                <a:cubicBezTo>
                  <a:pt x="2342" y="2788"/>
                  <a:pt x="2063" y="3067"/>
                  <a:pt x="1757" y="3067"/>
                </a:cubicBezTo>
                <a:cubicBezTo>
                  <a:pt x="1422" y="3067"/>
                  <a:pt x="1143" y="2788"/>
                  <a:pt x="1143" y="2481"/>
                </a:cubicBezTo>
                <a:cubicBezTo>
                  <a:pt x="1143" y="2119"/>
                  <a:pt x="1422" y="1896"/>
                  <a:pt x="1757" y="1896"/>
                </a:cubicBezTo>
                <a:close/>
                <a:moveTo>
                  <a:pt x="8447" y="1896"/>
                </a:moveTo>
                <a:cubicBezTo>
                  <a:pt x="8781" y="1896"/>
                  <a:pt x="9032" y="2175"/>
                  <a:pt x="9032" y="2481"/>
                </a:cubicBezTo>
                <a:cubicBezTo>
                  <a:pt x="9032" y="2788"/>
                  <a:pt x="8753" y="3067"/>
                  <a:pt x="8447" y="3067"/>
                </a:cubicBezTo>
                <a:cubicBezTo>
                  <a:pt x="8112" y="3067"/>
                  <a:pt x="7834" y="2788"/>
                  <a:pt x="7834" y="2481"/>
                </a:cubicBezTo>
                <a:cubicBezTo>
                  <a:pt x="7834" y="2119"/>
                  <a:pt x="8112" y="1896"/>
                  <a:pt x="8447" y="1896"/>
                </a:cubicBezTo>
                <a:close/>
                <a:moveTo>
                  <a:pt x="1701" y="3624"/>
                </a:moveTo>
                <a:cubicBezTo>
                  <a:pt x="2370" y="3624"/>
                  <a:pt x="2927" y="4182"/>
                  <a:pt x="2927" y="4851"/>
                </a:cubicBezTo>
                <a:lnTo>
                  <a:pt x="2927" y="6412"/>
                </a:lnTo>
                <a:cubicBezTo>
                  <a:pt x="2955" y="6635"/>
                  <a:pt x="2816" y="6719"/>
                  <a:pt x="2649" y="6719"/>
                </a:cubicBezTo>
                <a:cubicBezTo>
                  <a:pt x="2481" y="6719"/>
                  <a:pt x="2342" y="6858"/>
                  <a:pt x="2342" y="7053"/>
                </a:cubicBezTo>
                <a:lnTo>
                  <a:pt x="2342" y="8865"/>
                </a:lnTo>
                <a:cubicBezTo>
                  <a:pt x="2342" y="9032"/>
                  <a:pt x="2203" y="9172"/>
                  <a:pt x="2035" y="9172"/>
                </a:cubicBezTo>
                <a:lnTo>
                  <a:pt x="1422" y="9172"/>
                </a:lnTo>
                <a:cubicBezTo>
                  <a:pt x="1255" y="9172"/>
                  <a:pt x="1116" y="9032"/>
                  <a:pt x="1116" y="8865"/>
                </a:cubicBezTo>
                <a:lnTo>
                  <a:pt x="1116" y="7053"/>
                </a:lnTo>
                <a:cubicBezTo>
                  <a:pt x="1116" y="6858"/>
                  <a:pt x="976" y="6719"/>
                  <a:pt x="809" y="6719"/>
                </a:cubicBezTo>
                <a:cubicBezTo>
                  <a:pt x="642" y="6719"/>
                  <a:pt x="502" y="6579"/>
                  <a:pt x="502" y="6412"/>
                </a:cubicBezTo>
                <a:lnTo>
                  <a:pt x="502" y="4851"/>
                </a:lnTo>
                <a:cubicBezTo>
                  <a:pt x="502" y="4182"/>
                  <a:pt x="1060" y="3624"/>
                  <a:pt x="1701" y="3624"/>
                </a:cubicBezTo>
                <a:close/>
                <a:moveTo>
                  <a:pt x="8391" y="3624"/>
                </a:moveTo>
                <a:cubicBezTo>
                  <a:pt x="9060" y="3624"/>
                  <a:pt x="9618" y="4182"/>
                  <a:pt x="9618" y="4851"/>
                </a:cubicBezTo>
                <a:lnTo>
                  <a:pt x="9618" y="6440"/>
                </a:lnTo>
                <a:lnTo>
                  <a:pt x="9645" y="6440"/>
                </a:lnTo>
                <a:cubicBezTo>
                  <a:pt x="9645" y="6635"/>
                  <a:pt x="9506" y="6774"/>
                  <a:pt x="9339" y="6774"/>
                </a:cubicBezTo>
                <a:cubicBezTo>
                  <a:pt x="9172" y="6774"/>
                  <a:pt x="9032" y="6914"/>
                  <a:pt x="9032" y="7081"/>
                </a:cubicBezTo>
                <a:lnTo>
                  <a:pt x="9032" y="8893"/>
                </a:lnTo>
                <a:cubicBezTo>
                  <a:pt x="9032" y="9060"/>
                  <a:pt x="8893" y="9199"/>
                  <a:pt x="8726" y="9199"/>
                </a:cubicBezTo>
                <a:lnTo>
                  <a:pt x="8112" y="9199"/>
                </a:lnTo>
                <a:cubicBezTo>
                  <a:pt x="7945" y="9199"/>
                  <a:pt x="7806" y="9060"/>
                  <a:pt x="7806" y="8893"/>
                </a:cubicBezTo>
                <a:lnTo>
                  <a:pt x="7806" y="7053"/>
                </a:lnTo>
                <a:cubicBezTo>
                  <a:pt x="7806" y="6858"/>
                  <a:pt x="7666" y="6719"/>
                  <a:pt x="7499" y="6719"/>
                </a:cubicBezTo>
                <a:cubicBezTo>
                  <a:pt x="7332" y="6719"/>
                  <a:pt x="7192" y="6579"/>
                  <a:pt x="7192" y="6412"/>
                </a:cubicBezTo>
                <a:lnTo>
                  <a:pt x="7192" y="4851"/>
                </a:lnTo>
                <a:cubicBezTo>
                  <a:pt x="7192" y="4182"/>
                  <a:pt x="7750" y="3624"/>
                  <a:pt x="8391" y="3624"/>
                </a:cubicBezTo>
                <a:close/>
                <a:moveTo>
                  <a:pt x="5381" y="3095"/>
                </a:moveTo>
                <a:cubicBezTo>
                  <a:pt x="6077" y="3234"/>
                  <a:pt x="6635" y="3875"/>
                  <a:pt x="6635" y="4600"/>
                </a:cubicBezTo>
                <a:lnTo>
                  <a:pt x="6635" y="6440"/>
                </a:lnTo>
                <a:cubicBezTo>
                  <a:pt x="6663" y="6635"/>
                  <a:pt x="6523" y="6719"/>
                  <a:pt x="6356" y="6719"/>
                </a:cubicBezTo>
                <a:cubicBezTo>
                  <a:pt x="6161" y="6719"/>
                  <a:pt x="6022" y="6858"/>
                  <a:pt x="6022" y="7053"/>
                </a:cubicBezTo>
                <a:lnTo>
                  <a:pt x="6022" y="9478"/>
                </a:lnTo>
                <a:cubicBezTo>
                  <a:pt x="6022" y="9645"/>
                  <a:pt x="5882" y="9785"/>
                  <a:pt x="5715" y="9785"/>
                </a:cubicBezTo>
                <a:lnTo>
                  <a:pt x="4461" y="9785"/>
                </a:lnTo>
                <a:cubicBezTo>
                  <a:pt x="4293" y="9785"/>
                  <a:pt x="4154" y="9645"/>
                  <a:pt x="4154" y="9478"/>
                </a:cubicBezTo>
                <a:lnTo>
                  <a:pt x="4154" y="7053"/>
                </a:lnTo>
                <a:cubicBezTo>
                  <a:pt x="4154" y="6858"/>
                  <a:pt x="4015" y="6719"/>
                  <a:pt x="3847" y="6719"/>
                </a:cubicBezTo>
                <a:cubicBezTo>
                  <a:pt x="3652" y="6719"/>
                  <a:pt x="3513" y="6579"/>
                  <a:pt x="3513" y="6412"/>
                </a:cubicBezTo>
                <a:lnTo>
                  <a:pt x="3513" y="4851"/>
                </a:lnTo>
                <a:lnTo>
                  <a:pt x="3513" y="4600"/>
                </a:lnTo>
                <a:cubicBezTo>
                  <a:pt x="3513" y="3875"/>
                  <a:pt x="4043" y="3234"/>
                  <a:pt x="4739" y="3095"/>
                </a:cubicBezTo>
                <a:lnTo>
                  <a:pt x="4739" y="5185"/>
                </a:lnTo>
                <a:cubicBezTo>
                  <a:pt x="4739" y="5381"/>
                  <a:pt x="4879" y="5520"/>
                  <a:pt x="5046" y="5520"/>
                </a:cubicBezTo>
                <a:cubicBezTo>
                  <a:pt x="5241" y="5520"/>
                  <a:pt x="5381" y="5381"/>
                  <a:pt x="5381" y="5185"/>
                </a:cubicBezTo>
                <a:lnTo>
                  <a:pt x="5381" y="3095"/>
                </a:lnTo>
                <a:close/>
                <a:moveTo>
                  <a:pt x="5130" y="1"/>
                </a:moveTo>
                <a:cubicBezTo>
                  <a:pt x="4293" y="1"/>
                  <a:pt x="3624" y="670"/>
                  <a:pt x="3624" y="1506"/>
                </a:cubicBezTo>
                <a:cubicBezTo>
                  <a:pt x="3624" y="1952"/>
                  <a:pt x="3847" y="2370"/>
                  <a:pt x="4154" y="2649"/>
                </a:cubicBezTo>
                <a:cubicBezTo>
                  <a:pt x="3736" y="2872"/>
                  <a:pt x="3373" y="3234"/>
                  <a:pt x="3206" y="3652"/>
                </a:cubicBezTo>
                <a:cubicBezTo>
                  <a:pt x="3067" y="3485"/>
                  <a:pt x="2900" y="3346"/>
                  <a:pt x="2677" y="3234"/>
                </a:cubicBezTo>
                <a:cubicBezTo>
                  <a:pt x="2900" y="3039"/>
                  <a:pt x="3039" y="2732"/>
                  <a:pt x="3039" y="2398"/>
                </a:cubicBezTo>
                <a:cubicBezTo>
                  <a:pt x="3039" y="1757"/>
                  <a:pt x="2481" y="1199"/>
                  <a:pt x="1812" y="1199"/>
                </a:cubicBezTo>
                <a:cubicBezTo>
                  <a:pt x="1143" y="1199"/>
                  <a:pt x="586" y="1757"/>
                  <a:pt x="586" y="2398"/>
                </a:cubicBezTo>
                <a:cubicBezTo>
                  <a:pt x="586" y="2732"/>
                  <a:pt x="725" y="3039"/>
                  <a:pt x="948" y="3234"/>
                </a:cubicBezTo>
                <a:cubicBezTo>
                  <a:pt x="391" y="3569"/>
                  <a:pt x="1" y="4154"/>
                  <a:pt x="1" y="4851"/>
                </a:cubicBezTo>
                <a:lnTo>
                  <a:pt x="1" y="6412"/>
                </a:lnTo>
                <a:cubicBezTo>
                  <a:pt x="1" y="6802"/>
                  <a:pt x="251" y="7137"/>
                  <a:pt x="586" y="7276"/>
                </a:cubicBezTo>
                <a:lnTo>
                  <a:pt x="586" y="8865"/>
                </a:lnTo>
                <a:cubicBezTo>
                  <a:pt x="586" y="9339"/>
                  <a:pt x="1004" y="9757"/>
                  <a:pt x="1506" y="9757"/>
                </a:cubicBezTo>
                <a:lnTo>
                  <a:pt x="2091" y="9757"/>
                </a:lnTo>
                <a:cubicBezTo>
                  <a:pt x="2593" y="9757"/>
                  <a:pt x="3011" y="9339"/>
                  <a:pt x="3011" y="8865"/>
                </a:cubicBezTo>
                <a:lnTo>
                  <a:pt x="3011" y="7276"/>
                </a:lnTo>
                <a:cubicBezTo>
                  <a:pt x="3095" y="7248"/>
                  <a:pt x="3206" y="7192"/>
                  <a:pt x="3318" y="7109"/>
                </a:cubicBezTo>
                <a:cubicBezTo>
                  <a:pt x="3429" y="7192"/>
                  <a:pt x="3485" y="7248"/>
                  <a:pt x="3624" y="7276"/>
                </a:cubicBezTo>
                <a:lnTo>
                  <a:pt x="3624" y="9450"/>
                </a:lnTo>
                <a:cubicBezTo>
                  <a:pt x="3624" y="9924"/>
                  <a:pt x="4043" y="10342"/>
                  <a:pt x="4544" y="10342"/>
                </a:cubicBezTo>
                <a:lnTo>
                  <a:pt x="5799" y="10342"/>
                </a:lnTo>
                <a:cubicBezTo>
                  <a:pt x="6273" y="10342"/>
                  <a:pt x="6691" y="9924"/>
                  <a:pt x="6691" y="9450"/>
                </a:cubicBezTo>
                <a:lnTo>
                  <a:pt x="6691" y="7276"/>
                </a:lnTo>
                <a:cubicBezTo>
                  <a:pt x="6802" y="7248"/>
                  <a:pt x="6914" y="7192"/>
                  <a:pt x="6997" y="7109"/>
                </a:cubicBezTo>
                <a:cubicBezTo>
                  <a:pt x="7109" y="7192"/>
                  <a:pt x="7192" y="7248"/>
                  <a:pt x="7332" y="7276"/>
                </a:cubicBezTo>
                <a:lnTo>
                  <a:pt x="7332" y="8865"/>
                </a:lnTo>
                <a:cubicBezTo>
                  <a:pt x="7332" y="9339"/>
                  <a:pt x="7750" y="9757"/>
                  <a:pt x="8224" y="9757"/>
                </a:cubicBezTo>
                <a:lnTo>
                  <a:pt x="8809" y="9757"/>
                </a:lnTo>
                <a:cubicBezTo>
                  <a:pt x="9311" y="9757"/>
                  <a:pt x="9729" y="9339"/>
                  <a:pt x="9729" y="8865"/>
                </a:cubicBezTo>
                <a:lnTo>
                  <a:pt x="9729" y="7276"/>
                </a:lnTo>
                <a:cubicBezTo>
                  <a:pt x="10064" y="7137"/>
                  <a:pt x="10314" y="6830"/>
                  <a:pt x="10314" y="6412"/>
                </a:cubicBezTo>
                <a:lnTo>
                  <a:pt x="10314" y="4851"/>
                </a:lnTo>
                <a:cubicBezTo>
                  <a:pt x="10287" y="4210"/>
                  <a:pt x="9896" y="3596"/>
                  <a:pt x="9339" y="3318"/>
                </a:cubicBezTo>
                <a:cubicBezTo>
                  <a:pt x="9562" y="3095"/>
                  <a:pt x="9701" y="2788"/>
                  <a:pt x="9701" y="2481"/>
                </a:cubicBezTo>
                <a:cubicBezTo>
                  <a:pt x="9701" y="1812"/>
                  <a:pt x="9144" y="1255"/>
                  <a:pt x="8475" y="1255"/>
                </a:cubicBezTo>
                <a:cubicBezTo>
                  <a:pt x="7806" y="1255"/>
                  <a:pt x="7248" y="1812"/>
                  <a:pt x="7248" y="2481"/>
                </a:cubicBezTo>
                <a:cubicBezTo>
                  <a:pt x="7248" y="2788"/>
                  <a:pt x="7388" y="3095"/>
                  <a:pt x="7611" y="3318"/>
                </a:cubicBezTo>
                <a:cubicBezTo>
                  <a:pt x="7388" y="3429"/>
                  <a:pt x="7220" y="3569"/>
                  <a:pt x="7081" y="3736"/>
                </a:cubicBezTo>
                <a:cubicBezTo>
                  <a:pt x="6969" y="3485"/>
                  <a:pt x="6802" y="3290"/>
                  <a:pt x="6635" y="3067"/>
                </a:cubicBezTo>
                <a:cubicBezTo>
                  <a:pt x="6496" y="2927"/>
                  <a:pt x="6300" y="2788"/>
                  <a:pt x="6105" y="2677"/>
                </a:cubicBezTo>
                <a:cubicBezTo>
                  <a:pt x="6440" y="2370"/>
                  <a:pt x="6663" y="1952"/>
                  <a:pt x="6663" y="1534"/>
                </a:cubicBezTo>
                <a:cubicBezTo>
                  <a:pt x="6663" y="1116"/>
                  <a:pt x="6496" y="725"/>
                  <a:pt x="6217" y="447"/>
                </a:cubicBezTo>
                <a:cubicBezTo>
                  <a:pt x="5938" y="168"/>
                  <a:pt x="5520" y="1"/>
                  <a:pt x="51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2" name="Google Shape;802;p43"/>
          <p:cNvSpPr/>
          <p:nvPr/>
        </p:nvSpPr>
        <p:spPr>
          <a:xfrm>
            <a:off x="6557213" y="2217727"/>
            <a:ext cx="341364" cy="336800"/>
          </a:xfrm>
          <a:custGeom>
            <a:avLst/>
            <a:gdLst/>
            <a:ahLst/>
            <a:cxnLst/>
            <a:rect l="l" t="t" r="r" b="b"/>
            <a:pathLst>
              <a:path w="11816" h="11658" extrusionOk="0">
                <a:moveTo>
                  <a:pt x="9185" y="1479"/>
                </a:moveTo>
                <a:cubicBezTo>
                  <a:pt x="9245" y="1479"/>
                  <a:pt x="9245" y="1482"/>
                  <a:pt x="9263" y="1482"/>
                </a:cubicBezTo>
                <a:cubicBezTo>
                  <a:pt x="9421" y="1482"/>
                  <a:pt x="9579" y="1513"/>
                  <a:pt x="9673" y="1545"/>
                </a:cubicBezTo>
                <a:lnTo>
                  <a:pt x="9106" y="2143"/>
                </a:lnTo>
                <a:cubicBezTo>
                  <a:pt x="8980" y="2269"/>
                  <a:pt x="8980" y="2490"/>
                  <a:pt x="9106" y="2616"/>
                </a:cubicBezTo>
                <a:cubicBezTo>
                  <a:pt x="9153" y="2679"/>
                  <a:pt x="9240" y="2710"/>
                  <a:pt x="9330" y="2710"/>
                </a:cubicBezTo>
                <a:cubicBezTo>
                  <a:pt x="9421" y="2710"/>
                  <a:pt x="9515" y="2679"/>
                  <a:pt x="9579" y="2616"/>
                </a:cubicBezTo>
                <a:lnTo>
                  <a:pt x="10146" y="2017"/>
                </a:lnTo>
                <a:cubicBezTo>
                  <a:pt x="10272" y="2175"/>
                  <a:pt x="10303" y="2332"/>
                  <a:pt x="10303" y="2553"/>
                </a:cubicBezTo>
                <a:lnTo>
                  <a:pt x="10146" y="5325"/>
                </a:lnTo>
                <a:cubicBezTo>
                  <a:pt x="10114" y="5798"/>
                  <a:pt x="9925" y="6239"/>
                  <a:pt x="9515" y="6554"/>
                </a:cubicBezTo>
                <a:lnTo>
                  <a:pt x="9484" y="6585"/>
                </a:lnTo>
                <a:lnTo>
                  <a:pt x="8570" y="7499"/>
                </a:lnTo>
                <a:cubicBezTo>
                  <a:pt x="5231" y="10902"/>
                  <a:pt x="5829" y="10303"/>
                  <a:pt x="5199" y="10902"/>
                </a:cubicBezTo>
                <a:cubicBezTo>
                  <a:pt x="5136" y="10949"/>
                  <a:pt x="5050" y="10972"/>
                  <a:pt x="4963" y="10972"/>
                </a:cubicBezTo>
                <a:cubicBezTo>
                  <a:pt x="4876" y="10972"/>
                  <a:pt x="4790" y="10949"/>
                  <a:pt x="4727" y="10902"/>
                </a:cubicBezTo>
                <a:lnTo>
                  <a:pt x="820" y="6995"/>
                </a:lnTo>
                <a:cubicBezTo>
                  <a:pt x="694" y="6869"/>
                  <a:pt x="694" y="6648"/>
                  <a:pt x="820" y="6522"/>
                </a:cubicBezTo>
                <a:lnTo>
                  <a:pt x="5262" y="2112"/>
                </a:lnTo>
                <a:cubicBezTo>
                  <a:pt x="5577" y="1797"/>
                  <a:pt x="5987" y="1639"/>
                  <a:pt x="6365" y="1608"/>
                </a:cubicBezTo>
                <a:cubicBezTo>
                  <a:pt x="8503" y="1495"/>
                  <a:pt x="9033" y="1479"/>
                  <a:pt x="9185" y="1479"/>
                </a:cubicBezTo>
                <a:close/>
                <a:moveTo>
                  <a:pt x="11422" y="1"/>
                </a:moveTo>
                <a:cubicBezTo>
                  <a:pt x="11335" y="1"/>
                  <a:pt x="11248" y="32"/>
                  <a:pt x="11185" y="95"/>
                </a:cubicBezTo>
                <a:lnTo>
                  <a:pt x="10240" y="1041"/>
                </a:lnTo>
                <a:cubicBezTo>
                  <a:pt x="9958" y="871"/>
                  <a:pt x="9650" y="752"/>
                  <a:pt x="9316" y="752"/>
                </a:cubicBezTo>
                <a:cubicBezTo>
                  <a:pt x="9278" y="752"/>
                  <a:pt x="9239" y="754"/>
                  <a:pt x="9200" y="757"/>
                </a:cubicBezTo>
                <a:lnTo>
                  <a:pt x="6428" y="883"/>
                </a:lnTo>
                <a:cubicBezTo>
                  <a:pt x="5829" y="915"/>
                  <a:pt x="5262" y="1167"/>
                  <a:pt x="4853" y="1608"/>
                </a:cubicBezTo>
                <a:lnTo>
                  <a:pt x="379" y="6018"/>
                </a:lnTo>
                <a:cubicBezTo>
                  <a:pt x="1" y="6396"/>
                  <a:pt x="1" y="7058"/>
                  <a:pt x="379" y="7468"/>
                </a:cubicBezTo>
                <a:lnTo>
                  <a:pt x="4286" y="11374"/>
                </a:lnTo>
                <a:cubicBezTo>
                  <a:pt x="4490" y="11563"/>
                  <a:pt x="4758" y="11658"/>
                  <a:pt x="5022" y="11658"/>
                </a:cubicBezTo>
                <a:cubicBezTo>
                  <a:pt x="5286" y="11658"/>
                  <a:pt x="5546" y="11563"/>
                  <a:pt x="5735" y="11374"/>
                </a:cubicBezTo>
                <a:lnTo>
                  <a:pt x="9137" y="7972"/>
                </a:lnTo>
                <a:lnTo>
                  <a:pt x="10051" y="7058"/>
                </a:lnTo>
                <a:cubicBezTo>
                  <a:pt x="10555" y="6648"/>
                  <a:pt x="10870" y="6018"/>
                  <a:pt x="10902" y="5388"/>
                </a:cubicBezTo>
                <a:lnTo>
                  <a:pt x="11059" y="2584"/>
                </a:lnTo>
                <a:cubicBezTo>
                  <a:pt x="11059" y="2238"/>
                  <a:pt x="10996" y="1828"/>
                  <a:pt x="10776" y="1545"/>
                </a:cubicBezTo>
                <a:lnTo>
                  <a:pt x="11721" y="600"/>
                </a:lnTo>
                <a:cubicBezTo>
                  <a:pt x="11815" y="442"/>
                  <a:pt x="11815" y="221"/>
                  <a:pt x="11658" y="95"/>
                </a:cubicBezTo>
                <a:cubicBezTo>
                  <a:pt x="11595" y="32"/>
                  <a:pt x="11508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03" name="Google Shape;803;p43"/>
          <p:cNvGrpSpPr/>
          <p:nvPr/>
        </p:nvGrpSpPr>
        <p:grpSpPr>
          <a:xfrm>
            <a:off x="6558585" y="4299088"/>
            <a:ext cx="375803" cy="341408"/>
            <a:chOff x="-62518200" y="2692475"/>
            <a:chExt cx="318225" cy="289100"/>
          </a:xfrm>
        </p:grpSpPr>
        <p:sp>
          <p:nvSpPr>
            <p:cNvPr id="804" name="Google Shape;804;p43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806" name="Google Shape;806;p43"/>
          <p:cNvSpPr/>
          <p:nvPr/>
        </p:nvSpPr>
        <p:spPr>
          <a:xfrm>
            <a:off x="3297039" y="4250552"/>
            <a:ext cx="341299" cy="389995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07" name="Google Shape;807;p43"/>
          <p:cNvCxnSpPr/>
          <p:nvPr/>
        </p:nvCxnSpPr>
        <p:spPr>
          <a:xfrm>
            <a:off x="3296903" y="2648443"/>
            <a:ext cx="233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43"/>
          <p:cNvCxnSpPr/>
          <p:nvPr/>
        </p:nvCxnSpPr>
        <p:spPr>
          <a:xfrm>
            <a:off x="6556999" y="2648443"/>
            <a:ext cx="233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43"/>
          <p:cNvCxnSpPr/>
          <p:nvPr/>
        </p:nvCxnSpPr>
        <p:spPr>
          <a:xfrm>
            <a:off x="3296903" y="4732129"/>
            <a:ext cx="233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3"/>
          <p:cNvCxnSpPr/>
          <p:nvPr/>
        </p:nvCxnSpPr>
        <p:spPr>
          <a:xfrm>
            <a:off x="6556999" y="4732129"/>
            <a:ext cx="233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2"/>
          <a:stretch/>
        </p:blipFill>
        <p:spPr>
          <a:xfrm>
            <a:off x="2146872" y="1648271"/>
            <a:ext cx="7581765" cy="37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830" y="1548941"/>
            <a:ext cx="5464001" cy="1015663"/>
          </a:xfrm>
          <a:prstGeom prst="rect">
            <a:avLst/>
          </a:prstGeom>
          <a:solidFill>
            <a:srgbClr val="F9136B">
              <a:alpha val="23000"/>
            </a:srgbClr>
          </a:solidFill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Ağacın hər bir təpəsi bir açar üçün nəzərdə tutulur. Yəni hər bir təpədə bir açar saxlanılır. </a:t>
            </a:r>
            <a:r>
              <a:rPr lang="az-Latn-AZ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A,B, C, D, E, </a:t>
            </a:r>
            <a:r>
              <a:rPr lang="az-Latn-AZ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F, G, J, K, H, İ</a:t>
            </a:r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 </a:t>
            </a:r>
            <a:r>
              <a:rPr lang="az-Latn-A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– açarlardır.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830" y="4152689"/>
            <a:ext cx="5464001" cy="2431435"/>
          </a:xfrm>
          <a:prstGeom prst="rect">
            <a:avLst/>
          </a:prstGeom>
          <a:solidFill>
            <a:srgbClr val="F9136B">
              <a:alpha val="23000"/>
            </a:srgbClr>
          </a:solidFill>
        </p:spPr>
        <p:txBody>
          <a:bodyPr wrap="square">
            <a:spAutoFit/>
          </a:bodyPr>
          <a:lstStyle/>
          <a:p>
            <a:r>
              <a:rPr lang="az-Latn-AZ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az-Latn-AZ" sz="2400" b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az-Latn-AZ" sz="24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– yazının göstəricisi, yəni baxılan açara malik olan yazının saxlandığı yerin (o əməli və ya xarici yaddaşda ola bilər) ünvanıdır.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az-Latn-AZ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Ø</a:t>
            </a: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göstəricinin olmamasıdır.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tabLst>
                <a:tab pos="450215" algn="l"/>
              </a:tabLst>
            </a:pP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33" y="0"/>
            <a:ext cx="6419698" cy="33096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Рисунок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344" y="3308279"/>
            <a:ext cx="6418686" cy="32631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iped Right Arrow 7"/>
          <p:cNvSpPr/>
          <p:nvPr/>
        </p:nvSpPr>
        <p:spPr>
          <a:xfrm>
            <a:off x="-150126" y="259308"/>
            <a:ext cx="6561215" cy="1674056"/>
          </a:xfrm>
          <a:prstGeom prst="stripedRightArrow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-150124" y="2866029"/>
            <a:ext cx="6556384" cy="1674056"/>
          </a:xfrm>
          <a:prstGeom prst="stripedRightArrow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845" y="79075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Ağacın məntiqi </a:t>
            </a:r>
            <a:r>
              <a:rPr lang="az-Latn-AZ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strukturu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6140" y="3354987"/>
            <a:ext cx="3717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Ağacın fiziki strukturu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2574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23045" y="799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3600" b="1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36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üzərində</a:t>
            </a:r>
            <a:r>
              <a:rPr lang="en-US" sz="36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gəzmək</a:t>
            </a:r>
            <a:r>
              <a:rPr lang="en-US" sz="36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3600" b="1" u="sng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36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(Tree Traversal)</a:t>
            </a:r>
            <a:endParaRPr lang="en-US" sz="3600" u="sn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23531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ətti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vektorial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data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strukturlarının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əksinə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strukturları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üzərində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gəzmək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çox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metodlar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vardır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Bunlara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baxaq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964072" y="3612897"/>
            <a:ext cx="66910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⦁ Depth First Traversals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⦁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Sol -&gt;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⦁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Preorder 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-&gt; Sol -&gt;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⦁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Sol -&gt;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⦁ Breadth First Traversals: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⦁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Level Order Traversal 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Soldan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Sağa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206"/>
            <a:ext cx="5786651" cy="58240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L-Shape 5"/>
          <p:cNvSpPr/>
          <p:nvPr/>
        </p:nvSpPr>
        <p:spPr>
          <a:xfrm>
            <a:off x="6978555" y="764275"/>
            <a:ext cx="5213445" cy="1364776"/>
          </a:xfrm>
          <a:prstGeom prst="corner">
            <a:avLst>
              <a:gd name="adj1" fmla="val 7017"/>
              <a:gd name="adj2" fmla="val 70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3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39"/>
          <p:cNvGrpSpPr/>
          <p:nvPr/>
        </p:nvGrpSpPr>
        <p:grpSpPr>
          <a:xfrm>
            <a:off x="300251" y="2169995"/>
            <a:ext cx="11723428" cy="3698539"/>
            <a:chOff x="225188" y="1627496"/>
            <a:chExt cx="8792571" cy="2773903"/>
          </a:xfrm>
        </p:grpSpPr>
        <p:cxnSp>
          <p:nvCxnSpPr>
            <p:cNvPr id="739" name="Google Shape;739;p39"/>
            <p:cNvCxnSpPr/>
            <p:nvPr/>
          </p:nvCxnSpPr>
          <p:spPr>
            <a:xfrm>
              <a:off x="4566725" y="1863175"/>
              <a:ext cx="0" cy="2286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0" name="Google Shape;740;p39"/>
            <p:cNvGrpSpPr/>
            <p:nvPr/>
          </p:nvGrpSpPr>
          <p:grpSpPr>
            <a:xfrm>
              <a:off x="225188" y="1627496"/>
              <a:ext cx="4373941" cy="1064524"/>
              <a:chOff x="225188" y="1627496"/>
              <a:chExt cx="4373941" cy="1064524"/>
            </a:xfrm>
          </p:grpSpPr>
          <p:sp>
            <p:nvSpPr>
              <p:cNvPr id="741" name="Google Shape;741;p39"/>
              <p:cNvSpPr/>
              <p:nvPr/>
            </p:nvSpPr>
            <p:spPr>
              <a:xfrm>
                <a:off x="225188" y="1627496"/>
                <a:ext cx="2304226" cy="1064524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cxnSp>
            <p:nvCxnSpPr>
              <p:cNvPr id="742" name="Google Shape;742;p39"/>
              <p:cNvCxnSpPr/>
              <p:nvPr/>
            </p:nvCxnSpPr>
            <p:spPr>
              <a:xfrm rot="10800000">
                <a:off x="2131929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613D5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743" name="Google Shape;743;p39"/>
            <p:cNvGrpSpPr/>
            <p:nvPr/>
          </p:nvGrpSpPr>
          <p:grpSpPr>
            <a:xfrm>
              <a:off x="245660" y="3142395"/>
              <a:ext cx="4353469" cy="1115705"/>
              <a:chOff x="245660" y="3142395"/>
              <a:chExt cx="4353469" cy="1115705"/>
            </a:xfrm>
          </p:grpSpPr>
          <p:sp>
            <p:nvSpPr>
              <p:cNvPr id="744" name="Google Shape;744;p39"/>
              <p:cNvSpPr/>
              <p:nvPr/>
            </p:nvSpPr>
            <p:spPr>
              <a:xfrm rot="10800000" flipH="1">
                <a:off x="245660" y="3142395"/>
                <a:ext cx="2212040" cy="1115705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cxnSp>
            <p:nvCxnSpPr>
              <p:cNvPr id="745" name="Google Shape;745;p39"/>
              <p:cNvCxnSpPr/>
              <p:nvPr/>
            </p:nvCxnSpPr>
            <p:spPr>
              <a:xfrm rot="10800000">
                <a:off x="2131929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337D4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746" name="Google Shape;746;p39"/>
            <p:cNvGrpSpPr/>
            <p:nvPr/>
          </p:nvGrpSpPr>
          <p:grpSpPr>
            <a:xfrm>
              <a:off x="4524501" y="3367582"/>
              <a:ext cx="4401135" cy="1033817"/>
              <a:chOff x="4524501" y="3367582"/>
              <a:chExt cx="4401135" cy="1033817"/>
            </a:xfrm>
          </p:grpSpPr>
          <p:sp>
            <p:nvSpPr>
              <p:cNvPr id="747" name="Google Shape;747;p39"/>
              <p:cNvSpPr/>
              <p:nvPr/>
            </p:nvSpPr>
            <p:spPr>
              <a:xfrm rot="10800000">
                <a:off x="6614585" y="3367582"/>
                <a:ext cx="2311051" cy="1033817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cxnSp>
            <p:nvCxnSpPr>
              <p:cNvPr id="748" name="Google Shape;748;p39"/>
              <p:cNvCxnSpPr/>
              <p:nvPr/>
            </p:nvCxnSpPr>
            <p:spPr>
              <a:xfrm>
                <a:off x="4524501" y="3372038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749" name="Google Shape;749;p39"/>
            <p:cNvGrpSpPr/>
            <p:nvPr/>
          </p:nvGrpSpPr>
          <p:grpSpPr>
            <a:xfrm>
              <a:off x="4524501" y="1740088"/>
              <a:ext cx="4493258" cy="1178014"/>
              <a:chOff x="4524501" y="1740088"/>
              <a:chExt cx="4493258" cy="1178014"/>
            </a:xfrm>
          </p:grpSpPr>
          <p:sp>
            <p:nvSpPr>
              <p:cNvPr id="750" name="Google Shape;750;p39"/>
              <p:cNvSpPr/>
              <p:nvPr/>
            </p:nvSpPr>
            <p:spPr>
              <a:xfrm flipH="1">
                <a:off x="6614646" y="1740088"/>
                <a:ext cx="2403113" cy="117712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cxnSp>
            <p:nvCxnSpPr>
              <p:cNvPr id="751" name="Google Shape;751;p39"/>
              <p:cNvCxnSpPr/>
              <p:nvPr/>
            </p:nvCxnSpPr>
            <p:spPr>
              <a:xfrm>
                <a:off x="4524501" y="291810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1E4C1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0" y="95534"/>
            <a:ext cx="10272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0215" algn="l"/>
              </a:tabLst>
            </a:pPr>
            <a:r>
              <a:rPr lang="az-Latn-AZ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Praktikada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az-Latn-AZ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ən çox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az-Latn-AZ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binar (ikilik ), nizamlanmış  və  balanslaşmış  ağaclardan  istifadə  edilir.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1875"/>
              </a:spcAft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Biz də burada C dilindən istifadə edərək ikili axtarış ağacının yaradılması, onun üzərində axtarış, əlavə etmə əməliyyatlarının yerinə yetirilməsi məsələlərinə nəzər yetirəcəyik.C dili funksional bir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ea typeface="MS Mincho"/>
              </a:rPr>
              <a:t>proqramlaşdırma dili olduğundan ilk olaraq istifadə edəcəyimiz düyüm strukturunu qurmalıyıq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5660" y="2150492"/>
            <a:ext cx="3343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75"/>
              </a:spcAft>
              <a:buFont typeface="Wingdings" panose="05000000000000000000" pitchFamily="2" charset="2"/>
              <a:buChar char="q"/>
            </a:pPr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Göründüyü kimi strukturumuz bir verilən saxlayır və sağ və sol tərəfində bir ədəd düyümü mövcuddur.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688" y="4156713"/>
            <a:ext cx="29433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75"/>
              </a:spcAft>
              <a:buFont typeface="Wingdings" panose="05000000000000000000" pitchFamily="2" charset="2"/>
              <a:buChar char="q"/>
            </a:pPr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Yeni verilən əlavə olunarkən ilk olaraq ağacın NULL olub olmamasına baxmaq lazım gəlir.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16370" y="2380482"/>
            <a:ext cx="37349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Əgər ağac yaddaşda mövcud deyilsə onu yaratmaq və atributlarını vermək lazımdır. Bu, elaveEt() funksiyasının ilk mərhələsidir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258" y="4729920"/>
            <a:ext cx="3157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75"/>
              </a:spcAft>
              <a:buFont typeface="Wingdings" panose="05000000000000000000" pitchFamily="2" charset="2"/>
              <a:buChar char="q"/>
            </a:pPr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/>
              </a:rPr>
              <a:t>bu strukturdan istifadə edək və ağaca yeni verilən əlavə edən kodu yazaq: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31" name="Рисунок 196" descr="Описание: C:\Users\Teo\Desktop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87" y="1528549"/>
            <a:ext cx="4817659" cy="194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195" descr="Описание: C:\Users\Teo\Desktop\Capture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6"/>
          <a:stretch/>
        </p:blipFill>
        <p:spPr bwMode="auto">
          <a:xfrm>
            <a:off x="3794077" y="4585648"/>
            <a:ext cx="4808994" cy="1924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7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4800" y="3077029"/>
            <a:ext cx="772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4000" dirty="0" smtClean="0">
                <a:solidFill>
                  <a:srgbClr val="8949E7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roadway" panose="04040905080B02020502" pitchFamily="82" charset="0"/>
              </a:rPr>
              <a:t>Diqqətiniz üçün təşəkkürlər</a:t>
            </a:r>
            <a:endParaRPr lang="en-US" sz="4000" dirty="0">
              <a:solidFill>
                <a:srgbClr val="8949E7"/>
              </a:solidFill>
              <a:effectLst>
                <a:reflection blurRad="6350" stA="50000" endA="300" endPos="50000" dist="29997" dir="5400000" sy="-100000" algn="bl" rotWithShape="0"/>
              </a:effectLst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4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65601" y="-159657"/>
            <a:ext cx="3033485" cy="701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2133600" y="862693"/>
            <a:ext cx="7736114" cy="879022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59687" y="0"/>
            <a:ext cx="1550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4800" b="1" dirty="0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67288" y="967503"/>
            <a:ext cx="4079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Ağacvari strukturlar​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2309010" y="860603"/>
            <a:ext cx="824771" cy="881112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2140858" y="1842408"/>
            <a:ext cx="7736114" cy="879022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/>
        </p:nvSpPr>
        <p:spPr>
          <a:xfrm>
            <a:off x="2148115" y="2822122"/>
            <a:ext cx="7736114" cy="879022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23"/>
          <p:cNvSpPr/>
          <p:nvPr/>
        </p:nvSpPr>
        <p:spPr>
          <a:xfrm>
            <a:off x="2140858" y="3801836"/>
            <a:ext cx="7736114" cy="879022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24"/>
          <p:cNvSpPr/>
          <p:nvPr/>
        </p:nvSpPr>
        <p:spPr>
          <a:xfrm>
            <a:off x="2119086" y="4796064"/>
            <a:ext cx="7736114" cy="879022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>
            <a:off x="2097314" y="5804806"/>
            <a:ext cx="7736114" cy="879022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3151" y="1930399"/>
            <a:ext cx="6311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Ağacvari </a:t>
            </a:r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strukturların xassələri​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04343" y="3945687"/>
            <a:ext cx="3486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Fiziki strukturlar ​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116" y="2911477"/>
            <a:ext cx="3781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Məntiqi strukturlar​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2301753" y="1840318"/>
            <a:ext cx="824771" cy="881112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2396095" y="4793975"/>
            <a:ext cx="824771" cy="881112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2345296" y="2827288"/>
            <a:ext cx="824771" cy="881112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367068" y="3807003"/>
            <a:ext cx="824771" cy="881112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2374324" y="5817232"/>
            <a:ext cx="824771" cy="881112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2458" y="4862286"/>
            <a:ext cx="4602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Ağac üzərində gəzmək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6343" y="590731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Ağac üzərində əməliyyat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56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ground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3"/>
          <a:stretch/>
        </p:blipFill>
        <p:spPr bwMode="auto">
          <a:xfrm flipV="1"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3" name="Rectangle 2"/>
          <p:cNvSpPr/>
          <p:nvPr/>
        </p:nvSpPr>
        <p:spPr>
          <a:xfrm>
            <a:off x="237478" y="291237"/>
            <a:ext cx="10760722" cy="1676400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3735" y="426655"/>
            <a:ext cx="10345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Verilənlərin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strukturu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onların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kompyuterdə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saxlanılması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üsuludur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seçilməlidir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verilənlərdən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səmərəli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istifadəni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təmin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etsin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Faylın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z-Latn-AZ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verilənlər bazasının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olması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üçün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onda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olan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informasiya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malik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olmalıdır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elə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formatlaşdırılmalıdır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ki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sahələr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bir-birindən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asanlıqla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fərqlənsinlər</a:t>
            </a: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237478" y="2011147"/>
            <a:ext cx="5676900" cy="1753463"/>
          </a:xfrm>
          <a:prstGeom prst="triangle">
            <a:avLst/>
          </a:prstGeom>
          <a:solidFill>
            <a:srgbClr val="7030A0">
              <a:alpha val="56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67778" y="4806260"/>
            <a:ext cx="3416300" cy="675196"/>
          </a:xfrm>
          <a:prstGeom prst="rect">
            <a:avLst/>
          </a:prstGeom>
          <a:solidFill>
            <a:schemeClr val="accent6">
              <a:lumMod val="50000"/>
              <a:alpha val="62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7778" y="3871067"/>
            <a:ext cx="3416300" cy="717919"/>
          </a:xfrm>
          <a:prstGeom prst="rect">
            <a:avLst/>
          </a:prstGeom>
          <a:solidFill>
            <a:schemeClr val="accent5">
              <a:lumMod val="50000"/>
              <a:alpha val="37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67778" y="5858218"/>
            <a:ext cx="3416300" cy="613792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7265" y="2891162"/>
            <a:ext cx="31668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Verilənlər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bazası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struktura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görə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üç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cür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ola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bilər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: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409720" y="3951153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Arial" panose="020B0604020202020204" pitchFamily="34" charset="0"/>
              </a:rPr>
              <a:t>iyerarxik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409720" y="4849639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Arial" panose="020B0604020202020204" pitchFamily="34" charset="0"/>
              </a:rPr>
              <a:t>şəbəkə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409720" y="5972508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Arial" panose="020B0604020202020204" pitchFamily="34" charset="0"/>
              </a:rPr>
              <a:t>relyasion</a:t>
            </a:r>
            <a:endParaRPr lang="en-US" sz="2400" dirty="0"/>
          </a:p>
        </p:txBody>
      </p:sp>
      <p:sp>
        <p:nvSpPr>
          <p:cNvPr id="12" name="Pentagon 11"/>
          <p:cNvSpPr/>
          <p:nvPr/>
        </p:nvSpPr>
        <p:spPr>
          <a:xfrm flipH="1">
            <a:off x="5603323" y="3871067"/>
            <a:ext cx="6399991" cy="825444"/>
          </a:xfrm>
          <a:prstGeom prst="homePlat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 flipH="1">
            <a:off x="5603322" y="4802968"/>
            <a:ext cx="6399991" cy="825444"/>
          </a:xfrm>
          <a:prstGeom prst="homePlate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entagon 14"/>
          <p:cNvSpPr/>
          <p:nvPr/>
        </p:nvSpPr>
        <p:spPr>
          <a:xfrm flipH="1">
            <a:off x="5603321" y="5790618"/>
            <a:ext cx="6399991" cy="825444"/>
          </a:xfrm>
          <a:prstGeom prst="homePlate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6000" y="395115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İyerarxik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VB-da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verilənlər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arasındakı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tabeçilik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münasibətlərindən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asılı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olaraq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budaqlanma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olur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.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6001657" y="48572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 smtClean="0">
                <a:effectLst/>
                <a:latin typeface="Arial" panose="020B0604020202020204" pitchFamily="34" charset="0"/>
              </a:rPr>
              <a:t>VB-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nın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şəbəkə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modelində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verilənlərə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müraciət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ona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gələn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yollar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vasitəsi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ilə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həyata</a:t>
            </a:r>
            <a:r>
              <a:rPr lang="en-US" sz="200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 smtClean="0">
                <a:effectLst/>
                <a:latin typeface="Arial" panose="020B0604020202020204" pitchFamily="34" charset="0"/>
              </a:rPr>
              <a:t>keçirilir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6012543" y="5845841"/>
            <a:ext cx="585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Belə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strukturlu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VB-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verilən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sətir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sütunların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kəsişməsi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ilə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müəyyən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olunur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749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ctrTitle" idx="2"/>
          </p:nvPr>
        </p:nvSpPr>
        <p:spPr>
          <a:xfrm flipH="1">
            <a:off x="3712191" y="764274"/>
            <a:ext cx="5967515" cy="226680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az-Latn-AZ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İyerarxik verilənlər bazası</a:t>
            </a: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13539" t="1994" b="4345"/>
          <a:stretch/>
        </p:blipFill>
        <p:spPr>
          <a:xfrm>
            <a:off x="-682170" y="856342"/>
            <a:ext cx="4034972" cy="5360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 flipH="1">
            <a:off x="3425372" y="2267100"/>
            <a:ext cx="8258627" cy="4249813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l"/>
            <a:r>
              <a:rPr lang="az-Latn-AZ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az-Latn-AZ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İyerarxik model  verilənlərin nizamlı qraf (və ya ağac şəklində təsvirinə əsaslanır.</a:t>
            </a:r>
            <a:r>
              <a:rPr lang="az-Latn-A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Qraf diaqramında təpələr mahiyyətlərin tipini, budaqlar isə mahiyyətlər arasındakı əlaqələri </a:t>
            </a:r>
            <a:r>
              <a:rPr lang="az-Latn-AZ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göstərir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r>
              <a:rPr lang="az-Latn-AZ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İyerarxik </a:t>
            </a:r>
            <a:r>
              <a:rPr lang="az-Latn-A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 əsas məhdudluqları bunlardır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SzPct val="57000"/>
              <a:buFont typeface="Wingdings" panose="05000000000000000000" pitchFamily="2" charset="2"/>
              <a:buChar char="Ø"/>
            </a:pPr>
            <a:r>
              <a:rPr lang="az-Latn-AZ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əlaqələrin </a:t>
            </a:r>
            <a:r>
              <a:rPr lang="az-Latn-A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bütün tipləri funksional xarakterlidir</a:t>
            </a:r>
          </a:p>
          <a:p>
            <a:pPr marL="457200" indent="-457200" algn="just">
              <a:buSzPct val="57000"/>
              <a:buFont typeface="Wingdings" panose="05000000000000000000" pitchFamily="2" charset="2"/>
              <a:buChar char="Ø"/>
            </a:pPr>
            <a:r>
              <a:rPr lang="az-Latn-A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əlaqələr ağacvari struktura malikdirlər.</a:t>
            </a:r>
          </a:p>
          <a:p>
            <a:pPr marL="457200" indent="-457200" algn="l">
              <a:buSzPct val="57000"/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SzPct val="57000"/>
              <a:buFont typeface="Wingdings" panose="05000000000000000000" pitchFamily="2" charset="2"/>
              <a:buChar char="Ø"/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99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8762"/>
            <a:ext cx="12192000" cy="74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30057" y="0"/>
            <a:ext cx="293188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Terminator 2"/>
          <p:cNvSpPr/>
          <p:nvPr/>
        </p:nvSpPr>
        <p:spPr>
          <a:xfrm>
            <a:off x="2489200" y="0"/>
            <a:ext cx="7010400" cy="870857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62618" y="2646"/>
            <a:ext cx="3866764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>
              <a:tabLst>
                <a:tab pos="450215" algn="l"/>
              </a:tabLst>
            </a:pPr>
            <a:r>
              <a:rPr lang="az-Latn-AZ" sz="32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ea typeface="MS Mincho"/>
              </a:rPr>
              <a:t>Ağacvari strukturlar</a:t>
            </a:r>
            <a:endParaRPr lang="en-US" sz="4400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5429" y="1078947"/>
            <a:ext cx="6037944" cy="2832811"/>
          </a:xfrm>
          <a:prstGeom prst="roundRect">
            <a:avLst/>
          </a:prstGeom>
          <a:solidFill>
            <a:srgbClr val="8949E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47543" y="3806530"/>
            <a:ext cx="5367270" cy="2747879"/>
          </a:xfrm>
          <a:prstGeom prst="roundRect">
            <a:avLst/>
          </a:prstGeom>
          <a:solidFill>
            <a:srgbClr val="8949E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6858" y="1371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000" dirty="0" smtClean="0">
                <a:effectLst/>
                <a:latin typeface="Times New Roman" panose="02020603050405020304" pitchFamily="18" charset="0"/>
                <a:ea typeface="MS Mincho"/>
              </a:rPr>
              <a:t>Kompüter elmlərində verilənləri saxlamaq üçün istifadə olunan üsullardan biri də ağaclardır. </a:t>
            </a:r>
            <a:r>
              <a:rPr lang="az-Latn-AZ" sz="2000" dirty="0" smtClean="0">
                <a:effectLst/>
                <a:latin typeface="Times New Roman" panose="02020603050405020304" pitchFamily="18" charset="0"/>
                <a:ea typeface="MS Mincho"/>
              </a:rPr>
              <a:t>Bu  strukturlar da  qeyri - xətti  dinamik  strukturlara  aiddir. Bu strukturlar  açarlı  axtarışda  açarın  səmərəli  təşkili  və  axtarışı  üçün  istifadə  olunur. Açar  hər  bir  yazının ( söhbət  cədvəldən  və  fayldan  gedir ) bir  mənalı  təyin  edən  əlamətidir</a:t>
            </a:r>
            <a:r>
              <a:rPr lang="az-Latn-AZ" dirty="0" smtClean="0">
                <a:effectLst/>
                <a:latin typeface="Times New Roman" panose="02020603050405020304" pitchFamily="18" charset="0"/>
                <a:ea typeface="MS Mincho"/>
              </a:rPr>
              <a:t>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2600" y="3911758"/>
            <a:ext cx="51162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</a:tabLst>
            </a:pPr>
            <a:r>
              <a:rPr lang="az-Latn-AZ" sz="2000" dirty="0" smtClean="0">
                <a:effectLst/>
                <a:latin typeface="Times New Roman" panose="02020603050405020304" pitchFamily="18" charset="0"/>
                <a:ea typeface="MS Mincho"/>
              </a:rPr>
              <a:t>Açarları yazılarla  birlikdə  və  ya  onlardan  ayrıca  saxlamaq  olar. Açarın  ən  yaxşı  təsvir  üsulu  indeks  hesab  olunur. İndekslə  açarın  axtarışı  üçün  ağacvari  strukturlardan  geniş  istifadə  olunur. </a:t>
            </a:r>
            <a:endParaRPr lang="en-US" sz="2000" dirty="0" smtClean="0">
              <a:effectLst/>
              <a:latin typeface="Times New Roman" panose="02020603050405020304" pitchFamily="18" charset="0"/>
              <a:ea typeface="MS Mincho"/>
            </a:endParaRPr>
          </a:p>
          <a:p>
            <a:pPr algn="just">
              <a:tabLst>
                <a:tab pos="450215" algn="l"/>
              </a:tabLst>
            </a:pPr>
            <a:r>
              <a:rPr lang="az-Latn-AZ" sz="2000" dirty="0" smtClean="0">
                <a:effectLst/>
                <a:latin typeface="Times New Roman" panose="02020603050405020304" pitchFamily="18" charset="0"/>
                <a:ea typeface="MS Mincho"/>
              </a:rPr>
              <a:t>Ağacvari  strukturun  məntiqi  forması   təbiətdə  mövcud  olan  ağacı  xatırladır. Burada  ağac  başayaq  təsvir olunur.</a:t>
            </a:r>
            <a:endParaRPr lang="en-US" sz="2000" dirty="0">
              <a:effectLst/>
              <a:latin typeface="Times New Roman" panose="020206030504050203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77109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sldNum" idx="4294967295"/>
          </p:nvPr>
        </p:nvSpPr>
        <p:spPr>
          <a:xfrm>
            <a:off x="11077325" y="602995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6</a:t>
            </a:fld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ctrTitle" idx="4"/>
          </p:nvPr>
        </p:nvSpPr>
        <p:spPr>
          <a:xfrm>
            <a:off x="3761284" y="1032827"/>
            <a:ext cx="9525200" cy="113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az-Latn-AZ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Xassələr</a:t>
            </a:r>
            <a:r>
              <a:rPr lang="az-Latn-AZ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sz="53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5827594" y="600501"/>
            <a:ext cx="544088" cy="5650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40" name="Google Shape;240;p23"/>
          <p:cNvGrpSpPr/>
          <p:nvPr/>
        </p:nvGrpSpPr>
        <p:grpSpPr>
          <a:xfrm>
            <a:off x="5848568" y="2108448"/>
            <a:ext cx="526676" cy="276728"/>
            <a:chOff x="4876350" y="2387648"/>
            <a:chExt cx="409631" cy="215230"/>
          </a:xfrm>
        </p:grpSpPr>
        <p:sp>
          <p:nvSpPr>
            <p:cNvPr id="241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132396" y="2493202"/>
            <a:ext cx="45401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elementlərinə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düyümlər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deyilir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Elementləri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birləşdirən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xətlərə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budaqla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r”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deyilir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Uşaqları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üyümlərə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yarpaq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ləri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”, "son 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düyümlər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yarpaqlar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deyilir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sonlu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quruluşunun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üstün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ünlüyü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üzvü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var. Bu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üzvə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deyilir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başlanğıc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düyümdür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Ancaq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tərs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doğru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deyil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sonsuz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ağac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quruluşları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kök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düyü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ünə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sahib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ola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bilər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olmaya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bilər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87" y="2579428"/>
            <a:ext cx="4367283" cy="33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901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0"/>
            <a:ext cx="35414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Diagonal Corner Rectangle 1"/>
          <p:cNvSpPr/>
          <p:nvPr/>
        </p:nvSpPr>
        <p:spPr>
          <a:xfrm>
            <a:off x="6509657" y="2267859"/>
            <a:ext cx="4513944" cy="1691478"/>
          </a:xfrm>
          <a:prstGeom prst="snip2DiagRect">
            <a:avLst/>
          </a:prstGeom>
          <a:solidFill>
            <a:srgbClr val="BF4EE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622781" y="1152979"/>
            <a:ext cx="4513944" cy="1716830"/>
          </a:xfrm>
          <a:prstGeom prst="snip2DiagRect">
            <a:avLst/>
          </a:prstGeom>
          <a:solidFill>
            <a:srgbClr val="8949E7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622781" y="3666676"/>
            <a:ext cx="4513944" cy="1814116"/>
          </a:xfrm>
          <a:prstGeom prst="snip2Diag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6546892" y="4721171"/>
            <a:ext cx="4513944" cy="1823497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Preparation 2"/>
          <p:cNvSpPr/>
          <p:nvPr/>
        </p:nvSpPr>
        <p:spPr>
          <a:xfrm>
            <a:off x="2902857" y="-5443"/>
            <a:ext cx="5820228" cy="854526"/>
          </a:xfrm>
          <a:prstGeom prst="flowChartPrepa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20597" y="190987"/>
            <a:ext cx="3828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Düyümlər arasında əlaqə​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8365" y="171888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46892" y="2267859"/>
            <a:ext cx="44767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Cinsi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neytral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adlar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valideyn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uşaq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əsasən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böyül ölçüdə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yaşlı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oğul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terminologiyasını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dəyişdi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87456" y="4805040"/>
            <a:ext cx="3632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baxmayaraq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bəzən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ommer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kimi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cinsi-neytral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terminlərlə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əvəz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olunur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380" y="1164887"/>
            <a:ext cx="44349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Düyünlər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arasındakı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əlaqələrin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adları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ailə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münasibətlərinin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qohumluq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terminologiyasını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modelləşdirir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5967" y="3666676"/>
            <a:ext cx="4194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qohum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“(uncle)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termini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hələ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valideynlə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eyni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səviyyədəki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digər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düyümlər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üçün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geniş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istifadə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olunur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26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136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9541" y="0"/>
            <a:ext cx="31496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 smtClean="0"/>
              <a:t>z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-2" y="991279"/>
            <a:ext cx="8802916" cy="1296380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-7256" y="3662380"/>
            <a:ext cx="8810170" cy="986895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7255" y="2475341"/>
            <a:ext cx="8810171" cy="925422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7255" y="5012044"/>
            <a:ext cx="8810171" cy="1455009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2" y="927439"/>
            <a:ext cx="7569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</a:tabLst>
            </a:pP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" y="-32551"/>
            <a:ext cx="5791202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az-Latn-AZ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Qohumluq əlaqəsi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55" y="973605"/>
            <a:ext cx="8012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Bir d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üyü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valideyn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ierarxiyada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bir addım daha yüksəkdə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yəni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kök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düyününə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yaxın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eyni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budaqda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uzanan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</a:t>
            </a:r>
            <a:r>
              <a:rPr lang="az-Latn-A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684" y="2464346"/>
            <a:ext cx="8463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Qardaş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("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qardaş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düyümləri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eyni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paylaşır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684" y="3742762"/>
            <a:ext cx="7802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ün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qohumlar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ı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(uncles)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bəzən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ommers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həmin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valideynlərinin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qardaşlarıdır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55" y="5110217"/>
            <a:ext cx="7812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Bütün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aşağı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səviyyəli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qovşaqlara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bağlı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olan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node 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əcdad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adlanır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Bağlanan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aşağı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səviyyəli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qovşaqlar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əcdad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düyü</a:t>
            </a: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ünün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nəsilləridir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76427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İkili Ağaç Yapıs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3" y="552802"/>
            <a:ext cx="9909711" cy="555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1062" y="935491"/>
            <a:ext cx="12458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qohum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28597" y="673881"/>
            <a:ext cx="713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>
                <a:solidFill>
                  <a:sysClr val="windowText" lastClr="000000"/>
                </a:solidFill>
              </a:rPr>
              <a:t>kök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04967" y="1675998"/>
            <a:ext cx="13679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Alt ağac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16407" y="2148858"/>
            <a:ext cx="88998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uşaq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90114" y="2199218"/>
            <a:ext cx="15861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qardaşlar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83184" y="4769961"/>
            <a:ext cx="121796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az-Latn-AZ" sz="2800" b="1" dirty="0" smtClean="0"/>
              <a:t>yarpaq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0466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995</Words>
  <Application>Microsoft Office PowerPoint</Application>
  <PresentationFormat>Widescreen</PresentationFormat>
  <Paragraphs>69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Arial</vt:lpstr>
      <vt:lpstr>Bahnschrift SemiBold</vt:lpstr>
      <vt:lpstr>Barlow Semi Condensed</vt:lpstr>
      <vt:lpstr>Broadway</vt:lpstr>
      <vt:lpstr>Calibri</vt:lpstr>
      <vt:lpstr>Calibri Light</vt:lpstr>
      <vt:lpstr>Fira Sans Extra Condensed Medium</vt:lpstr>
      <vt:lpstr>MS Mincho</vt:lpstr>
      <vt:lpstr>Roboto Slab Regular</vt:lpstr>
      <vt:lpstr>Saira ExtraCondensed Medium</vt:lpstr>
      <vt:lpstr>Saira ExtraCondensed SemiBold</vt:lpstr>
      <vt:lpstr>Squada One</vt:lpstr>
      <vt:lpstr>Times New Roman</vt:lpstr>
      <vt:lpstr>Wingdings</vt:lpstr>
      <vt:lpstr>Office Theme</vt:lpstr>
      <vt:lpstr>Isometric Gradient Social Media Strategy by Slidesgo</vt:lpstr>
      <vt:lpstr>1_Isometric Gradient Social Media Strategy by Slidesgo</vt:lpstr>
      <vt:lpstr>2_Isometric Gradient Social Media Strategy by Slidesgo</vt:lpstr>
      <vt:lpstr>3_Isometric Gradient Social Media Strategy by Slidesgo</vt:lpstr>
      <vt:lpstr>4_Isometric Gradient Social Media Strategy by Slidesgo</vt:lpstr>
      <vt:lpstr>PowerPoint Presentation</vt:lpstr>
      <vt:lpstr>PowerPoint Presentation</vt:lpstr>
      <vt:lpstr>PowerPoint Presentation</vt:lpstr>
      <vt:lpstr>İyerarxik verilənlər bazası </vt:lpstr>
      <vt:lpstr>PowerPoint Presentation</vt:lpstr>
      <vt:lpstr>Xassələri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Ikilik ağacda kökün solunda olan bütün ədədl kökdən kiçik, sağında duran bütün ədədlər isə kökdən böyük olur: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83</cp:revision>
  <dcterms:created xsi:type="dcterms:W3CDTF">2019-11-09T15:20:37Z</dcterms:created>
  <dcterms:modified xsi:type="dcterms:W3CDTF">2019-12-10T21:07:37Z</dcterms:modified>
</cp:coreProperties>
</file>